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  <p:sldMasterId id="2147484092" r:id="rId2"/>
    <p:sldMasterId id="2147484288" r:id="rId3"/>
  </p:sldMasterIdLst>
  <p:notesMasterIdLst>
    <p:notesMasterId r:id="rId16"/>
  </p:notesMasterIdLst>
  <p:sldIdLst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57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BADB0-BCA6-4B30-9323-E9597A9344A7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A3D8D-5F7F-4E53-ABD8-F89BAE3220F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A3D8D-5F7F-4E53-ABD8-F89BAE3220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7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A3D8D-5F7F-4E53-ABD8-F89BAE3220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3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69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6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4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72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9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14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45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13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35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0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0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1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98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68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7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72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144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70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5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20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9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1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98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5819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62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5694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953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136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3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97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29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2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5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21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4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DDC2-8E60-43FC-A6B4-BDA3CC4ED8FC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95961C-AE92-4361-A647-C5A43F4E146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0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  <p:sldLayoutId id="2147484300" r:id="rId12"/>
    <p:sldLayoutId id="2147484301" r:id="rId13"/>
    <p:sldLayoutId id="2147484302" r:id="rId14"/>
    <p:sldLayoutId id="2147484303" r:id="rId15"/>
    <p:sldLayoutId id="21474843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1424067"/>
            <a:ext cx="8915399" cy="299803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gamblers’ families in pacification paths: </a:t>
            </a:r>
            <a:r>
              <a:rPr lang="en-GB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passing </a:t>
            </a:r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lies, manipulation and love </a:t>
            </a:r>
            <a:r>
              <a:rPr lang="en-GB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bonds</a:t>
            </a:r>
            <a:r>
              <a:rPr lang="en-GB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Newcastle, November 10, 2018</a:t>
            </a:r>
            <a:endParaRPr lang="en-GB" sz="7200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976735"/>
            <a:ext cx="8915399" cy="1079291"/>
          </a:xfrm>
        </p:spPr>
        <p:txBody>
          <a:bodyPr>
            <a:normAutofit fontScale="92500"/>
          </a:bodyPr>
          <a:lstStyle/>
          <a:p>
            <a:pPr algn="ctr"/>
            <a:r>
              <a:rPr lang="en-GB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Alessandra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Fausta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Fagnoni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Maurizio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Avanzi</a:t>
            </a:r>
            <a:endParaRPr lang="it-IT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en-GB" sz="2400" b="1" i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L’Arco</a:t>
            </a:r>
            <a:r>
              <a:rPr lang="en-GB" sz="24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La </a:t>
            </a:r>
            <a:r>
              <a:rPr lang="en-GB" sz="2400" b="1" i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</a:t>
            </a:r>
            <a:r>
              <a:rPr lang="en-GB" sz="24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i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Ser.T</a:t>
            </a:r>
            <a:r>
              <a:rPr lang="en-GB" sz="24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Piacenza, Italy)</a:t>
            </a:r>
          </a:p>
        </p:txBody>
      </p:sp>
    </p:spTree>
    <p:extLst>
      <p:ext uri="{BB962C8B-B14F-4D97-AF65-F5344CB8AC3E}">
        <p14:creationId xmlns:p14="http://schemas.microsoft.com/office/powerpoint/2010/main" val="7486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374754"/>
            <a:ext cx="8911687" cy="689548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pathways in </a:t>
            </a:r>
            <a:r>
              <a:rPr lang="en-U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practice: time sheet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214203"/>
            <a:ext cx="8915400" cy="5396460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or half day </a:t>
            </a:r>
            <a:r>
              <a:rPr lang="en-GB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meetings</a:t>
            </a:r>
            <a:r>
              <a:rPr lang="en-GB" sz="2000" dirty="0" smtClean="0"/>
              <a:t>: people take time for themselves and also returning home, can continue to think about and talk to one other</a:t>
            </a:r>
            <a:endParaRPr lang="en-GB" sz="2000" dirty="0"/>
          </a:p>
          <a:p>
            <a:r>
              <a:rPr lang="en-GB" sz="2000" dirty="0" smtClean="0"/>
              <a:t>We propose to </a:t>
            </a:r>
            <a:r>
              <a:rPr lang="en-GB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significant themes:</a:t>
            </a:r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lies, social support and coping strategies</a:t>
            </a:r>
            <a:r>
              <a:rPr lang="en-GB" sz="2000" dirty="0" smtClean="0"/>
              <a:t>, that in our experience with gamblers’ families are the most problematic areas in their suffering relations </a:t>
            </a:r>
            <a:endParaRPr lang="en-GB" sz="2000" dirty="0"/>
          </a:p>
          <a:p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Lies</a:t>
            </a:r>
            <a:r>
              <a:rPr lang="en-GB" sz="2000" dirty="0" smtClean="0"/>
              <a:t> are the greatest problem: they are</a:t>
            </a:r>
          </a:p>
          <a:p>
            <a:pPr lvl="1"/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ifficult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admit </a:t>
            </a:r>
            <a:r>
              <a:rPr lang="en-GB" sz="1800" dirty="0" smtClean="0"/>
              <a:t>in both directions, the ones told by gamblers and  those believed and retold by relatives, </a:t>
            </a:r>
          </a:p>
          <a:p>
            <a:pPr lvl="1"/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quite</a:t>
            </a:r>
            <a:r>
              <a:rPr lang="en-GB" sz="1800" dirty="0" smtClean="0"/>
              <a:t>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to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</a:t>
            </a:r>
            <a:r>
              <a:rPr lang="en-GB" sz="1800" dirty="0" smtClean="0"/>
              <a:t> because of the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</a:t>
            </a:r>
            <a:r>
              <a:rPr lang="en-GB" sz="1800" dirty="0" smtClean="0"/>
              <a:t> and the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trust </a:t>
            </a:r>
            <a:r>
              <a:rPr lang="en-GB" sz="1800" dirty="0" smtClean="0"/>
              <a:t>they create, </a:t>
            </a:r>
          </a:p>
          <a:p>
            <a:pPr lvl="1"/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tied to horrible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fights </a:t>
            </a:r>
            <a:r>
              <a:rPr lang="en-GB" sz="2000" dirty="0" smtClean="0"/>
              <a:t>and to the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vicious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blame and guilt</a:t>
            </a:r>
          </a:p>
          <a:p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support </a:t>
            </a:r>
            <a:r>
              <a:rPr lang="en-GB" sz="2000" dirty="0" smtClean="0"/>
              <a:t>is a huge lack in these families and has a deep impact on </a:t>
            </a:r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 strategies</a:t>
            </a:r>
            <a:r>
              <a:rPr lang="en-GB" sz="2000" dirty="0" smtClean="0"/>
              <a:t>: starting to understand helps to </a:t>
            </a:r>
            <a:r>
              <a:rPr lang="en-GB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up to new possibilities</a:t>
            </a:r>
            <a:r>
              <a:rPr lang="en-GB" sz="2000" dirty="0" smtClean="0"/>
              <a:t>. Families don’t even think about themselves </a:t>
            </a:r>
            <a:r>
              <a:rPr lang="en-GB" sz="2000" dirty="0"/>
              <a:t>and</a:t>
            </a:r>
            <a:r>
              <a:rPr lang="en-GB" sz="2000" dirty="0" smtClean="0"/>
              <a:t> their needs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7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69823"/>
            <a:ext cx="8911687" cy="73451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pathways: the theories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3352" y="1105469"/>
            <a:ext cx="8861260" cy="5568287"/>
          </a:xfrm>
        </p:spPr>
        <p:txBody>
          <a:bodyPr>
            <a:noAutofit/>
          </a:bodyPr>
          <a:lstStyle/>
          <a:p>
            <a:r>
              <a:rPr lang="en-US" sz="2200" dirty="0" smtClean="0"/>
              <a:t>We </a:t>
            </a:r>
            <a:r>
              <a:rPr lang="en-US" sz="2200" dirty="0"/>
              <a:t>found significant connections with some theories about </a:t>
            </a:r>
            <a:r>
              <a:rPr lang="en-US" sz="2200" dirty="0" smtClean="0"/>
              <a:t>pacification:</a:t>
            </a:r>
          </a:p>
          <a:p>
            <a:r>
              <a:rPr lang="en-GB" sz="2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Restorative justice</a:t>
            </a:r>
            <a:r>
              <a:rPr lang="en-GB" sz="2200" dirty="0" smtClean="0"/>
              <a:t>: it</a:t>
            </a:r>
            <a:r>
              <a:rPr lang="en-US" sz="2200" dirty="0" smtClean="0"/>
              <a:t> aims to </a:t>
            </a:r>
            <a:r>
              <a:rPr lang="en-US" sz="2200" dirty="0"/>
              <a:t>get offenders to take responsibility for their actions, to understand the harm they have caused, to give them an opportunity to redeem themselves and to </a:t>
            </a:r>
            <a:r>
              <a:rPr lang="en-US" sz="2200" dirty="0" smtClean="0"/>
              <a:t>stop causing </a:t>
            </a:r>
            <a:r>
              <a:rPr lang="en-US" sz="2200" dirty="0"/>
              <a:t>further harm. For victims, its goal is to give them an active role in the </a:t>
            </a:r>
            <a:r>
              <a:rPr lang="en-US" sz="2200" dirty="0" smtClean="0"/>
              <a:t>process. Mandela has practiced it as reconciliation for a whole country. </a:t>
            </a:r>
          </a:p>
          <a:p>
            <a:r>
              <a:rPr lang="en-GB" sz="2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 </a:t>
            </a:r>
            <a:r>
              <a:rPr lang="en-GB" sz="2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asks for </a:t>
            </a:r>
            <a:r>
              <a:rPr lang="en-GB" sz="2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GB" sz="2200" dirty="0" smtClean="0"/>
              <a:t>: </a:t>
            </a:r>
            <a:r>
              <a:rPr lang="en-US" sz="2200" dirty="0"/>
              <a:t>Working Steps 8 &amp; 9 – Making </a:t>
            </a:r>
            <a:r>
              <a:rPr lang="en-US" sz="2200" dirty="0" smtClean="0"/>
              <a:t>Amendments </a:t>
            </a:r>
            <a:r>
              <a:rPr lang="en-US" sz="2200" dirty="0"/>
              <a:t>through the Process of </a:t>
            </a:r>
            <a:r>
              <a:rPr lang="en-US" sz="2200" dirty="0" smtClean="0"/>
              <a:t>Recovery.</a:t>
            </a:r>
            <a:endParaRPr lang="en-GB" sz="2200" dirty="0" smtClean="0"/>
          </a:p>
          <a:p>
            <a:r>
              <a:rPr lang="en-GB" sz="2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in adoption triangles</a:t>
            </a:r>
            <a:r>
              <a:rPr lang="en-GB" sz="2200" dirty="0" smtClean="0"/>
              <a:t>. </a:t>
            </a:r>
            <a:r>
              <a:rPr lang="en-US" sz="2200" dirty="0"/>
              <a:t>Support </a:t>
            </a:r>
            <a:r>
              <a:rPr lang="en-US" sz="2200" dirty="0" smtClean="0"/>
              <a:t>in </a:t>
            </a:r>
            <a:r>
              <a:rPr lang="en-US" sz="2200" dirty="0"/>
              <a:t>post-adoption </a:t>
            </a:r>
            <a:r>
              <a:rPr lang="en-US" sz="2200" dirty="0" smtClean="0"/>
              <a:t>is </a:t>
            </a:r>
            <a:r>
              <a:rPr lang="en-US" sz="2200" dirty="0"/>
              <a:t>largely centered </a:t>
            </a:r>
            <a:r>
              <a:rPr lang="en-US" sz="2200" dirty="0" smtClean="0"/>
              <a:t>on opening up </a:t>
            </a:r>
            <a:r>
              <a:rPr lang="en-US" sz="2200" dirty="0"/>
              <a:t>to the past of the adopted </a:t>
            </a:r>
            <a:r>
              <a:rPr lang="en-US" sz="2200" dirty="0" smtClean="0"/>
              <a:t>children </a:t>
            </a:r>
            <a:r>
              <a:rPr lang="en-US" sz="2200" dirty="0"/>
              <a:t>and on the need to </a:t>
            </a:r>
            <a:r>
              <a:rPr lang="en-US" sz="2200" dirty="0" smtClean="0"/>
              <a:t>accept it, to work it out as well as </a:t>
            </a:r>
            <a:r>
              <a:rPr lang="en-US" sz="2200" dirty="0"/>
              <a:t>to do it in a way that </a:t>
            </a:r>
            <a:r>
              <a:rPr lang="en-US" sz="2200" dirty="0" smtClean="0"/>
              <a:t>sets up peace with children’s wounds. 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959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69824"/>
            <a:ext cx="8911687" cy="13041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pathways:</a:t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conclusions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38859"/>
            <a:ext cx="8915400" cy="481184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GB" sz="2400" dirty="0" smtClean="0"/>
              <a:t> can neither be prescribed nor forced.</a:t>
            </a:r>
          </a:p>
          <a:p>
            <a:r>
              <a:rPr lang="en-GB" sz="2400" dirty="0" smtClean="0"/>
              <a:t>However we can </a:t>
            </a:r>
            <a:r>
              <a:rPr lang="en-US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facilitate the conditions for understanding</a:t>
            </a:r>
            <a:r>
              <a:rPr lang="en-US" sz="2400" dirty="0" smtClean="0"/>
              <a:t>, for </a:t>
            </a:r>
            <a:r>
              <a:rPr lang="en-US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seeing the suffering </a:t>
            </a:r>
            <a:r>
              <a:rPr lang="en-US" sz="2400" dirty="0"/>
              <a:t>of each </a:t>
            </a:r>
            <a:r>
              <a:rPr lang="en-US" sz="2400" dirty="0" smtClean="0"/>
              <a:t>other</a:t>
            </a:r>
            <a:r>
              <a:rPr lang="en-US" sz="2400" dirty="0"/>
              <a:t>, for </a:t>
            </a:r>
            <a:r>
              <a:rPr lang="en-US" sz="2400" dirty="0" smtClean="0"/>
              <a:t>getting </a:t>
            </a:r>
            <a:r>
              <a:rPr lang="en-US" sz="2400" dirty="0"/>
              <a:t>out of vicious </a:t>
            </a:r>
            <a:r>
              <a:rPr lang="en-US" sz="2400" dirty="0" smtClean="0"/>
              <a:t>circles…</a:t>
            </a:r>
          </a:p>
          <a:p>
            <a:pPr marL="0" indent="0" algn="ctr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When </a:t>
            </a:r>
            <a:r>
              <a:rPr lang="en-US" sz="2000" dirty="0"/>
              <a:t>two people are angry at each other, there is a distance which arises between their hearts. To cover that </a:t>
            </a:r>
            <a:r>
              <a:rPr lang="en-US" sz="2000" dirty="0" smtClean="0"/>
              <a:t>distance, </a:t>
            </a:r>
            <a:r>
              <a:rPr lang="en-US" sz="2000" dirty="0"/>
              <a:t>they must </a:t>
            </a:r>
            <a:r>
              <a:rPr lang="en-US" sz="2000" dirty="0" smtClean="0"/>
              <a:t>shout </a:t>
            </a:r>
            <a:r>
              <a:rPr lang="en-US" sz="2000" dirty="0"/>
              <a:t>to be able to hear each </a:t>
            </a:r>
            <a:r>
              <a:rPr lang="en-US" sz="2000" dirty="0" smtClean="0"/>
              <a:t>other. </a:t>
            </a:r>
            <a:r>
              <a:rPr lang="en-US" sz="2000" dirty="0"/>
              <a:t>The angrier they are, the louder they will have to shout to hear each other through that great </a:t>
            </a:r>
            <a:r>
              <a:rPr lang="en-US" sz="2000" dirty="0" smtClean="0"/>
              <a:t>distance. </a:t>
            </a:r>
          </a:p>
          <a:p>
            <a:pPr marL="0" indent="0" algn="ctr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happens when people are in love? They do not shout at each other but talk softly. Why? Their hearts are very close. </a:t>
            </a:r>
            <a:r>
              <a:rPr lang="en-US" sz="2000" dirty="0" smtClean="0"/>
              <a:t>The </a:t>
            </a:r>
            <a:r>
              <a:rPr lang="en-US" sz="2000" dirty="0"/>
              <a:t>distance between them is very small</a:t>
            </a:r>
            <a:r>
              <a:rPr lang="en-US" sz="2000" dirty="0" smtClean="0"/>
              <a:t>.</a:t>
            </a:r>
            <a:r>
              <a:rPr lang="en-US" sz="2000" dirty="0"/>
              <a:t>   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 </a:t>
            </a:r>
            <a:r>
              <a:rPr lang="en-US" sz="2000" dirty="0"/>
              <a:t>Mahatma Gandhi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50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59720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2 professional counsellors</a:t>
            </a:r>
            <a:b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 medical doctor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43592"/>
            <a:ext cx="8915400" cy="4242217"/>
          </a:xfrm>
        </p:spPr>
        <p:txBody>
          <a:bodyPr>
            <a:normAutofit/>
          </a:bodyPr>
          <a:lstStyle/>
          <a:p>
            <a:r>
              <a:rPr lang="en-GB" sz="2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Fausta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  <a:r>
              <a:rPr lang="en-GB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  <a:r>
              <a:rPr lang="en-GB" sz="2600" dirty="0"/>
              <a:t>work </a:t>
            </a:r>
            <a:r>
              <a:rPr lang="en-GB" sz="2600" dirty="0" smtClean="0"/>
              <a:t> in Piacenza (and in its </a:t>
            </a:r>
            <a:r>
              <a:rPr lang="en-GB" sz="2600" dirty="0" err="1" smtClean="0"/>
              <a:t>sorrounding</a:t>
            </a:r>
            <a:r>
              <a:rPr lang="en-GB" sz="2600" dirty="0" smtClean="0"/>
              <a:t> districts), </a:t>
            </a:r>
            <a:r>
              <a:rPr lang="en-GB" sz="2600" dirty="0"/>
              <a:t>Emilia Romagna, Italy for </a:t>
            </a:r>
            <a:r>
              <a:rPr lang="en-GB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social cooperative, </a:t>
            </a:r>
            <a:r>
              <a:rPr lang="en-GB" sz="2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L’Arco</a:t>
            </a:r>
            <a:r>
              <a:rPr lang="en-GB" sz="2600" dirty="0">
                <a:solidFill>
                  <a:schemeClr val="accent5"/>
                </a:solidFill>
              </a:rPr>
              <a:t>,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GB" sz="2600" dirty="0">
                <a:solidFill>
                  <a:schemeClr val="accent5"/>
                </a:solidFill>
              </a:rPr>
              <a:t>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</a:t>
            </a:r>
            <a:r>
              <a:rPr lang="en-GB" sz="2600" dirty="0" smtClean="0">
                <a:solidFill>
                  <a:schemeClr val="accent5"/>
                </a:solidFill>
              </a:rPr>
              <a:t>,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GB" sz="2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</a:t>
            </a:r>
            <a:r>
              <a:rPr lang="en-GB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600" dirty="0" smtClean="0">
                <a:solidFill>
                  <a:schemeClr val="accent5"/>
                </a:solidFill>
              </a:rPr>
              <a:t> </a:t>
            </a:r>
            <a:r>
              <a:rPr lang="en-GB" sz="2600" dirty="0" smtClean="0"/>
              <a:t>and collaborate with </a:t>
            </a:r>
            <a:r>
              <a:rPr lang="en-GB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Maurizio</a:t>
            </a:r>
            <a:r>
              <a:rPr lang="en-GB" sz="2600" dirty="0" smtClean="0"/>
              <a:t>, Medical Doctor in the </a:t>
            </a:r>
            <a:r>
              <a:rPr lang="en-GB" sz="26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Ser.T</a:t>
            </a:r>
            <a:r>
              <a:rPr lang="en-GB" sz="2600" dirty="0"/>
              <a:t>. (the </a:t>
            </a:r>
            <a:r>
              <a:rPr lang="en-GB" sz="2600" dirty="0" smtClean="0"/>
              <a:t>National </a:t>
            </a:r>
            <a:r>
              <a:rPr lang="en-GB" sz="2600" dirty="0"/>
              <a:t>A</a:t>
            </a:r>
            <a:r>
              <a:rPr lang="en-GB" sz="2600" dirty="0" smtClean="0"/>
              <a:t>ddiction </a:t>
            </a:r>
            <a:r>
              <a:rPr lang="en-GB" sz="2600" dirty="0"/>
              <a:t>S</a:t>
            </a:r>
            <a:r>
              <a:rPr lang="en-GB" sz="2600" dirty="0" smtClean="0"/>
              <a:t>ervice</a:t>
            </a:r>
            <a:r>
              <a:rPr lang="en-GB" sz="2600" dirty="0"/>
              <a:t>).</a:t>
            </a:r>
            <a:endParaRPr lang="en-GB" sz="2600" dirty="0" smtClean="0"/>
          </a:p>
          <a:p>
            <a:r>
              <a:rPr lang="en-GB" sz="2600" dirty="0" smtClean="0"/>
              <a:t>As counsellors, our activities around gambling and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gamblers’ families </a:t>
            </a:r>
            <a:r>
              <a:rPr lang="en-GB" sz="2600" dirty="0" smtClean="0">
                <a:solidFill>
                  <a:schemeClr val="tx1"/>
                </a:solidFill>
              </a:rPr>
              <a:t>date as far back as</a:t>
            </a:r>
            <a:r>
              <a:rPr lang="en-GB" sz="2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600" dirty="0" smtClean="0">
                <a:solidFill>
                  <a:schemeClr val="tx1"/>
                </a:solidFill>
              </a:rPr>
              <a:t>2</a:t>
            </a:r>
            <a:r>
              <a:rPr lang="en-GB" sz="2600" dirty="0" smtClean="0"/>
              <a:t>012.</a:t>
            </a:r>
          </a:p>
          <a:p>
            <a:r>
              <a:rPr lang="en-GB" sz="2600" dirty="0" smtClean="0"/>
              <a:t>I have been working in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projects </a:t>
            </a:r>
            <a:r>
              <a:rPr lang="en-GB" sz="2600" dirty="0" smtClean="0"/>
              <a:t>and </a:t>
            </a:r>
            <a:r>
              <a:rPr lang="en-GB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r>
              <a:rPr lang="en-GB" sz="2600" dirty="0" smtClean="0"/>
              <a:t> since the same year.</a:t>
            </a:r>
          </a:p>
          <a:p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4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18544" y="359230"/>
            <a:ext cx="9728617" cy="793677"/>
          </a:xfrm>
        </p:spPr>
        <p:txBody>
          <a:bodyPr>
            <a:noAutofit/>
          </a:bodyPr>
          <a:lstStyle/>
          <a:p>
            <a:pPr algn="ctr"/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Troubles and pains </a:t>
            </a:r>
            <a:r>
              <a:rPr lang="en-GB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gamblers’ </a:t>
            </a:r>
            <a:r>
              <a:rPr lang="en-GB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5143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Gamblers’ relatives </a:t>
            </a:r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 a lot</a:t>
            </a:r>
            <a:r>
              <a:rPr lang="en-US" sz="2800" dirty="0" smtClean="0"/>
              <a:t>: wives</a:t>
            </a:r>
            <a:r>
              <a:rPr lang="en-US" sz="2800" dirty="0"/>
              <a:t>, husbands, sisters, brothers, </a:t>
            </a:r>
            <a:r>
              <a:rPr lang="en-US" sz="2800" dirty="0" smtClean="0"/>
              <a:t>children suffer from a </a:t>
            </a:r>
            <a:r>
              <a:rPr lang="en-US" sz="2800" dirty="0"/>
              <a:t>mix of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humiliation, shame, anger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incredulity</a:t>
            </a:r>
            <a:r>
              <a:rPr lang="en-US" sz="2800" dirty="0" smtClean="0"/>
              <a:t>.</a:t>
            </a:r>
            <a:endParaRPr lang="en-GB" sz="2800" dirty="0" smtClean="0"/>
          </a:p>
          <a:p>
            <a:r>
              <a:rPr lang="en-US" sz="2800" dirty="0" smtClean="0"/>
              <a:t>Gamblers’ families have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huge economic and legal problems</a:t>
            </a:r>
            <a:r>
              <a:rPr lang="en-US" sz="2800" dirty="0" smtClean="0"/>
              <a:t>: debts, loss of houses or properties</a:t>
            </a:r>
            <a:r>
              <a:rPr lang="en-US" sz="2800" dirty="0"/>
              <a:t>,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or psychiatric illnesses </a:t>
            </a:r>
            <a:r>
              <a:rPr lang="en-US" sz="2800" dirty="0" smtClean="0"/>
              <a:t>due to a difficult situation in years of stress.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/>
              <a:t>But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incredibly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800" dirty="0" smtClean="0"/>
              <a:t> the gamblers’ families seem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 more from gamblers’ lies and manipulation  </a:t>
            </a:r>
            <a:r>
              <a:rPr lang="en-US" sz="2800" dirty="0" smtClean="0"/>
              <a:t>than from </a:t>
            </a:r>
            <a:r>
              <a:rPr lang="en-US" sz="2800" dirty="0"/>
              <a:t>the enormous economic problems caused by </a:t>
            </a:r>
            <a:r>
              <a:rPr lang="en-US" sz="2800" dirty="0" smtClean="0"/>
              <a:t>the addiction.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4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24611"/>
          </a:xfrm>
        </p:spPr>
        <p:txBody>
          <a:bodyPr>
            <a:noAutofit/>
          </a:bodyPr>
          <a:lstStyle/>
          <a:p>
            <a:pPr algn="ctr"/>
            <a:r>
              <a:rPr lang="en-GB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about </a:t>
            </a:r>
            <a:br>
              <a:rPr lang="en-GB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wounds …</a:t>
            </a:r>
            <a:endParaRPr lang="en-GB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398426"/>
            <a:ext cx="8915400" cy="3839088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So we began to wonder about </a:t>
            </a:r>
            <a:r>
              <a:rPr lang="en-GB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 smtClean="0"/>
              <a:t>and their </a:t>
            </a:r>
            <a:r>
              <a:rPr lang="en-GB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on the gamblers’ families.</a:t>
            </a:r>
          </a:p>
          <a:p>
            <a:r>
              <a:rPr lang="en-GB" sz="2800" dirty="0"/>
              <a:t>In the </a:t>
            </a:r>
            <a:r>
              <a:rPr lang="en-GB" sz="2800" dirty="0" smtClean="0"/>
              <a:t>groups of relatives, 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lies</a:t>
            </a:r>
            <a:r>
              <a:rPr lang="en-GB" sz="2800" dirty="0" smtClean="0"/>
              <a:t> </a:t>
            </a:r>
            <a:r>
              <a:rPr lang="en-US" sz="2800" dirty="0" smtClean="0"/>
              <a:t>seemed to be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wounds impossible to heal</a:t>
            </a:r>
            <a:r>
              <a:rPr lang="en-US" sz="2800" dirty="0"/>
              <a:t>. The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trust </a:t>
            </a:r>
            <a:r>
              <a:rPr lang="en-US" sz="2800" dirty="0"/>
              <a:t>is only one of </a:t>
            </a:r>
            <a:r>
              <a:rPr lang="en-US" sz="2800" dirty="0" smtClean="0"/>
              <a:t>the consequences.</a:t>
            </a:r>
          </a:p>
          <a:p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Relationships were damaged as much as the finances</a:t>
            </a:r>
            <a:r>
              <a:rPr lang="en-US" sz="2800" dirty="0" smtClean="0"/>
              <a:t>: also after a good therapy in the gamblers’ families, it is difficult to close with the past and go on.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6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8415" y="254834"/>
            <a:ext cx="9895114" cy="110927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of gamblers’ families don’t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their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633928"/>
            <a:ext cx="8915400" cy="4766874"/>
          </a:xfrm>
        </p:spPr>
        <p:txBody>
          <a:bodyPr>
            <a:noAutofit/>
          </a:bodyPr>
          <a:lstStyle/>
          <a:p>
            <a:r>
              <a:rPr lang="en-GB" sz="2300" dirty="0" smtClean="0"/>
              <a:t>During the most </a:t>
            </a:r>
            <a:r>
              <a:rPr lang="en-GB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 periods</a:t>
            </a:r>
            <a:r>
              <a:rPr lang="en-GB" sz="2300" dirty="0" smtClean="0"/>
              <a:t>, when gamblers were still </a:t>
            </a:r>
            <a:r>
              <a:rPr lang="en-GB" sz="2300" dirty="0"/>
              <a:t>wasting money and </a:t>
            </a:r>
            <a:r>
              <a:rPr lang="en-GB" sz="2300" dirty="0" smtClean="0"/>
              <a:t>lying,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</a:t>
            </a:r>
            <a:r>
              <a:rPr lang="en-GB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to fights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anger.</a:t>
            </a:r>
          </a:p>
          <a:p>
            <a:r>
              <a:rPr lang="en-US" sz="2300" dirty="0" smtClean="0"/>
              <a:t>The whole family made awful experiences about speaking: they are still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afraid their gambler’s relative will become angry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The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and young family members </a:t>
            </a:r>
            <a:r>
              <a:rPr lang="en-US" sz="2300" dirty="0" smtClean="0"/>
              <a:t>are often afraid of everything: of someone’s anger, someone else’s sadness, of  being seen in a bad mood, or perching on a roller coaster.</a:t>
            </a:r>
          </a:p>
          <a:p>
            <a:r>
              <a:rPr lang="en-US" sz="2300" dirty="0" smtClean="0"/>
              <a:t>The worried relatives learn that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is dangerous</a:t>
            </a:r>
            <a:r>
              <a:rPr lang="en-US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300" dirty="0" smtClean="0"/>
              <a:t>The gambler learns that </a:t>
            </a:r>
            <a:r>
              <a:rPr lang="en-US" sz="2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better to interrupt arguments with manipulation, lies or by attacking.</a:t>
            </a:r>
            <a:endParaRPr lang="en-GB" sz="23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2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343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silence conspiracy?</a:t>
            </a:r>
            <a:endParaRPr lang="en-GB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92572"/>
            <a:ext cx="8915400" cy="3918649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Regarding gambling lies, manipulation, anger, shame and isolation, silence seems to be a conspiracy.</a:t>
            </a:r>
          </a:p>
          <a:p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 is aware </a:t>
            </a:r>
            <a:r>
              <a:rPr lang="en-GB" sz="3600" dirty="0"/>
              <a:t>but</a:t>
            </a:r>
            <a:r>
              <a:rPr lang="en-GB" sz="3600" dirty="0" smtClean="0">
                <a:solidFill>
                  <a:schemeClr val="accent4"/>
                </a:solidFill>
              </a:rPr>
              <a:t> </a:t>
            </a:r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 wants to tackle it.</a:t>
            </a:r>
          </a:p>
          <a:p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Gamblers</a:t>
            </a:r>
            <a:r>
              <a:rPr lang="en-GB" sz="3600" dirty="0" smtClean="0"/>
              <a:t> know, </a:t>
            </a:r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families</a:t>
            </a:r>
            <a:r>
              <a:rPr lang="en-GB" sz="3600" dirty="0" smtClean="0"/>
              <a:t> know, </a:t>
            </a:r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sanitary</a:t>
            </a:r>
            <a:r>
              <a:rPr lang="en-GB" sz="3600" dirty="0" smtClean="0"/>
              <a:t> and </a:t>
            </a:r>
            <a:r>
              <a:rPr lang="en-GB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workers </a:t>
            </a:r>
            <a:r>
              <a:rPr lang="en-GB" sz="3600" dirty="0" smtClean="0"/>
              <a:t>know.</a:t>
            </a:r>
            <a:endParaRPr lang="en-GB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3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524657"/>
            <a:ext cx="8911687" cy="168628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Silence, lie, manipulation, anger, shame and isolation as a matter of fact in 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</a:t>
            </a:r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gambling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361063"/>
            <a:ext cx="8915400" cy="385985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gambler becomes a liar. </a:t>
            </a:r>
            <a:r>
              <a:rPr lang="en-US" sz="2800" dirty="0" smtClean="0"/>
              <a:t>Gamblers’ lies are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problem gambling. </a:t>
            </a:r>
            <a:r>
              <a:rPr lang="en-US" sz="2800" dirty="0" smtClean="0"/>
              <a:t>Lie bet </a:t>
            </a:r>
            <a:r>
              <a:rPr lang="en-US" sz="2800" dirty="0" err="1" smtClean="0"/>
              <a:t>docet</a:t>
            </a:r>
            <a:r>
              <a:rPr lang="en-US" sz="2800" dirty="0" smtClean="0"/>
              <a:t>…</a:t>
            </a:r>
          </a:p>
          <a:p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and sanitary workers </a:t>
            </a:r>
            <a:r>
              <a:rPr lang="en-US" sz="2800" dirty="0" smtClean="0"/>
              <a:t>seem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to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think that gamblers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stop lying </a:t>
            </a:r>
            <a:r>
              <a:rPr lang="en-US" sz="2800" dirty="0" smtClean="0"/>
              <a:t>since that is not necessary; some of them think that the gambler should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apologize</a:t>
            </a:r>
            <a:r>
              <a:rPr lang="en-US" sz="2800" dirty="0" smtClean="0"/>
              <a:t> to the family. </a:t>
            </a:r>
          </a:p>
          <a:p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these ideas seems to be reflected in reality.</a:t>
            </a:r>
            <a:endParaRPr lang="en-GB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F23B-9B5B-486D-9010-50FC00665A9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4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344774"/>
            <a:ext cx="8911687" cy="98935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paths</a:t>
            </a:r>
            <a:endParaRPr lang="en-GB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648917"/>
            <a:ext cx="8915400" cy="499172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 in gamblers’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family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people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like talking about their </a:t>
            </a:r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difficulties.</a:t>
            </a:r>
          </a:p>
          <a:p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planned and realized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pathways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in order to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the families in the reconstruction of the relational damages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that gambling had produced: in these experiences we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worked a lot on lies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told by gamblers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(and by their families)and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about the families’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isolation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It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not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easy, 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both gamblers and relatives are afraid of speaking about… lies (told and believed).</a:t>
            </a:r>
          </a:p>
          <a:p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56597" y="150126"/>
            <a:ext cx="9184943" cy="95534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Pacification pathways in practice:</a:t>
            </a:r>
            <a:b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groups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33015"/>
            <a:ext cx="8915400" cy="5022376"/>
          </a:xfrm>
        </p:spPr>
        <p:txBody>
          <a:bodyPr>
            <a:noAutofit/>
          </a:bodyPr>
          <a:lstStyle/>
          <a:p>
            <a:r>
              <a:rPr lang="en-GB" sz="2400" dirty="0" smtClean="0"/>
              <a:t>We propose </a:t>
            </a:r>
            <a:r>
              <a:rPr lang="en-GB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encounters</a:t>
            </a:r>
            <a:r>
              <a:rPr lang="en-GB" sz="2400" dirty="0" smtClean="0"/>
              <a:t>, facilitated by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counsellors</a:t>
            </a:r>
            <a:r>
              <a:rPr lang="en-GB" sz="2400" dirty="0" smtClean="0"/>
              <a:t>: no therapy but welcome and mutual support, reformulation and relaunch,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and learn to listen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Groups of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</a:t>
            </a:r>
            <a:r>
              <a:rPr lang="en-GB" sz="2400" dirty="0" smtClean="0"/>
              <a:t>: groups of gamblers at the end of their therapy, groups of gambler relatives, groups of gamblers and relatives together.</a:t>
            </a:r>
          </a:p>
          <a:p>
            <a:r>
              <a:rPr lang="en-GB" sz="2400" dirty="0" smtClean="0"/>
              <a:t>Groups of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relatives</a:t>
            </a:r>
          </a:p>
          <a:p>
            <a:r>
              <a:rPr lang="en-GB" sz="2400" dirty="0" smtClean="0"/>
              <a:t>The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of groups </a:t>
            </a:r>
            <a:r>
              <a:rPr lang="en-GB" sz="2400" dirty="0"/>
              <a:t>is our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resource: </a:t>
            </a:r>
            <a:r>
              <a:rPr lang="en-GB" sz="2400" dirty="0"/>
              <a:t>if we can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facilitate comparison </a:t>
            </a:r>
            <a:r>
              <a:rPr lang="en-GB" sz="2400" dirty="0" smtClean="0"/>
              <a:t>among peers </a:t>
            </a:r>
            <a:r>
              <a:rPr lang="en-GB" sz="2400" smtClean="0"/>
              <a:t>and </a:t>
            </a:r>
            <a:r>
              <a:rPr lang="en-GB" sz="2400" b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</a:t>
            </a:r>
            <a:r>
              <a:rPr lang="en-GB" sz="2400" smtClean="0"/>
              <a:t> </a:t>
            </a:r>
            <a:r>
              <a:rPr lang="en-GB" sz="2400" dirty="0" smtClean="0"/>
              <a:t>of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en-GB" sz="2400" dirty="0" smtClean="0"/>
              <a:t> and of </a:t>
            </a:r>
            <a:r>
              <a:rPr lang="en-GB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GB" sz="2400" dirty="0" smtClean="0"/>
              <a:t>, people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</a:t>
            </a:r>
            <a:r>
              <a:rPr lang="en-GB" sz="2400" dirty="0" smtClean="0"/>
              <a:t> to look for their problem solutions and become more </a:t>
            </a:r>
            <a:r>
              <a:rPr lang="en-GB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</a:t>
            </a:r>
          </a:p>
        </p:txBody>
      </p:sp>
    </p:spTree>
    <p:extLst>
      <p:ext uri="{BB962C8B-B14F-4D97-AF65-F5344CB8AC3E}">
        <p14:creationId xmlns:p14="http://schemas.microsoft.com/office/powerpoint/2010/main" val="2899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i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686</TotalTime>
  <Words>1063</Words>
  <Application>Microsoft Office PowerPoint</Application>
  <PresentationFormat>Widescreen</PresentationFormat>
  <Paragraphs>65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1_HDOfficeLightV0</vt:lpstr>
      <vt:lpstr>Filo</vt:lpstr>
      <vt:lpstr>Supporting gamblers’ families in pacification paths:  passing through lies, manipulation and love bonds  Newcastle, November 10, 2018</vt:lpstr>
      <vt:lpstr>We are 2 professional counsellors  and a medical doctor</vt:lpstr>
      <vt:lpstr>Troubles and pains in the gamblers’ families</vt:lpstr>
      <vt:lpstr>Wondering about  relational wounds …</vt:lpstr>
      <vt:lpstr>People of gamblers’ families don’t like talking about their difficulties</vt:lpstr>
      <vt:lpstr>A silence conspiracy?</vt:lpstr>
      <vt:lpstr>Silence, lie, manipulation, anger, shame and isolation as a matter of fact in problem gambling</vt:lpstr>
      <vt:lpstr>Pacification paths</vt:lpstr>
      <vt:lpstr>Pacification pathways in practice: the power of groups</vt:lpstr>
      <vt:lpstr>Pacification pathways in practice: time sheet</vt:lpstr>
      <vt:lpstr>Pacification pathways: the theories</vt:lpstr>
      <vt:lpstr>Pacification pathways: temporary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</dc:creator>
  <cp:lastModifiedBy>Ale</cp:lastModifiedBy>
  <cp:revision>91</cp:revision>
  <dcterms:created xsi:type="dcterms:W3CDTF">2018-10-10T13:35:42Z</dcterms:created>
  <dcterms:modified xsi:type="dcterms:W3CDTF">2018-10-27T21:00:35Z</dcterms:modified>
</cp:coreProperties>
</file>